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7" r:id="rId2"/>
    <p:sldId id="258" r:id="rId3"/>
    <p:sldId id="282" r:id="rId4"/>
    <p:sldId id="283" r:id="rId5"/>
    <p:sldId id="285" r:id="rId6"/>
    <p:sldId id="305" r:id="rId7"/>
    <p:sldId id="316" r:id="rId8"/>
    <p:sldId id="286" r:id="rId9"/>
    <p:sldId id="287" r:id="rId10"/>
    <p:sldId id="288" r:id="rId11"/>
    <p:sldId id="303" r:id="rId12"/>
    <p:sldId id="289" r:id="rId13"/>
    <p:sldId id="302" r:id="rId14"/>
    <p:sldId id="315" r:id="rId15"/>
    <p:sldId id="304" r:id="rId16"/>
    <p:sldId id="317" r:id="rId17"/>
    <p:sldId id="318" r:id="rId18"/>
    <p:sldId id="290" r:id="rId19"/>
    <p:sldId id="306" r:id="rId20"/>
    <p:sldId id="307" r:id="rId21"/>
    <p:sldId id="295" r:id="rId22"/>
    <p:sldId id="308" r:id="rId23"/>
    <p:sldId id="294" r:id="rId24"/>
    <p:sldId id="310" r:id="rId25"/>
    <p:sldId id="309" r:id="rId26"/>
    <p:sldId id="311" r:id="rId27"/>
    <p:sldId id="312" r:id="rId28"/>
    <p:sldId id="296" r:id="rId29"/>
    <p:sldId id="297" r:id="rId30"/>
    <p:sldId id="298" r:id="rId31"/>
    <p:sldId id="299" r:id="rId32"/>
    <p:sldId id="300" r:id="rId33"/>
    <p:sldId id="313" r:id="rId34"/>
    <p:sldId id="314" r:id="rId35"/>
    <p:sldId id="301" r:id="rId36"/>
    <p:sldId id="278" r:id="rId37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40"/>
      <p:bold r:id="rId41"/>
    </p:embeddedFont>
    <p:embeddedFont>
      <p:font typeface="나눔고딕" panose="020D0604000000000000" pitchFamily="50" charset="-127"/>
      <p:regular r:id="rId40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Cambria Math" panose="02040503050406030204" pitchFamily="18" charset="0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6" autoAdjust="0"/>
    <p:restoredTop sz="86364" autoAdjust="0"/>
  </p:normalViewPr>
  <p:slideViewPr>
    <p:cSldViewPr snapToGrid="0">
      <p:cViewPr varScale="1">
        <p:scale>
          <a:sx n="110" d="100"/>
          <a:sy n="110" d="100"/>
        </p:scale>
        <p:origin x="1542" y="11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8AE41-5DCD-9B82-D97E-FB016CD1C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30C49B-85B3-D897-7467-A179CE4C5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9A90BB-4F77-BC3D-DBFB-5921CB104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E0149-9F3E-6CFC-7776-45DEBB0A7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93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7CC67-1658-E7FE-CCCD-70DE2A42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926EFF-5093-6802-C0B2-5641E84DF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8A2873-2512-2627-A0F2-44B47D25B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B487C-1BB7-F737-5602-6CDDF83C2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11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A65B3-ACD7-95A7-4E2B-AF2030C73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1E7DC3-8084-9F9D-DAAA-E27C75646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CEBC31-BF49-80E3-93DC-147B81733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A3E774-33D2-6C47-5A8D-29E8AAAE7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8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4C477-7DA0-7A69-3812-85EA78FFD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4CBA22-57BF-3E79-E6D0-2CEFB0C4E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D6C584-391E-44CC-530E-84991760D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E193B-83B0-70C3-8A2C-EE58599BC0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87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84AA1-84EE-3EBD-5D8F-F37EAD59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324061-7FE7-9D73-4F26-0D182BC91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0D5126-790B-9678-1869-9317A3443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89AE0E-F632-BF77-ED6E-06C439910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12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B90F-C67B-972E-B224-74E3A465D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A45386-F2CC-E08D-1417-260E747CA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6CC6B5-31B4-37F8-AB68-F3B9984ED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BB0FA-1358-A885-206F-459A385A65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476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432A-E3B3-0706-FD26-4C3621FFA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31092A-1BD6-EBF5-8214-7B1C49C61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A9594F-8445-0A78-FC2B-05E73E61A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AF8B0F-5B2E-C136-C5F1-AB15DDB4A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38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FF4A5-9879-E1C9-246E-C215CB6AC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B45EB-2823-17EF-F81C-74BB55F2D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677DC3-C128-48FB-7A3F-2136989C6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F1CB4F-3178-C64A-2C1A-64644BDA57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164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213C3-431C-1CCE-DF44-2AD932AE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DCAD59-3DA3-5327-BCFC-25C79C0B3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5E9046-E39C-E838-CC71-6E0313DDE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85F-31CA-867E-E6CA-2B003D897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6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3AA8-C099-E2F9-2C47-DB8E1A241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731B80-147F-5D11-BECF-96EE4B482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38A401-6788-24AE-AF0E-7A96682A3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7800A-0012-870E-BF02-1F857EF6D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2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2135-5D8D-7C9E-D372-D51DAF54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E0A927-66B3-A888-E0AB-04EA79983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71155E-0700-AC18-AD47-EF8FF1E25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2B834-7FAD-2853-82A7-7632F5E668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25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C223E-9CD7-7B45-F78D-48E61D998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EF945B-98FC-BC0F-9482-BA41377F6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8739F6-30D8-00DE-54FB-10EB10B09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84E05F-1374-A3DA-A6CF-BCC53C507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5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E3FD9-0CB4-AC77-8404-C5B13E69F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F87D1A-63CD-DA76-629A-7ECA688C5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A5BEE8-E332-24CD-F80B-47489A6E5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CE1964-1904-083D-4CD9-1E17935572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74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9823-E87D-4386-5C3F-1222ABD7C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6A2F69-AD0F-CDD0-8BEE-616CE1CE9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3159E9-80A1-8C48-4468-47D4D5EDC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C6179-F977-BD15-92AF-5DEF82891C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80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2BCC6-B126-CFD6-AA8C-1A7428DA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8C6A92-D9B2-518A-4EBA-C90F873F3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1E2F56-97D1-714E-B108-3838C315D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1F07B-F00B-4CAF-8AFF-6C82F3E65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35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41BD-8AC6-EED5-FD98-B050004E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CCEA26-9700-76E3-82D8-EB7386AA8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F0A21B-306C-9365-A9BB-B84ADF1D5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0CD03-28B7-73AA-75CD-4B5CD869F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51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D25C1-D5F0-A380-87CA-ED5D374C1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B5C50B-447E-250D-E5A7-4AF68E3D9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6D5EEC-2BCF-64F4-7108-47DC8C5A0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AAEDA4-FA13-124C-BEA0-0E52E6FD53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529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1EADD-C93C-8673-E3A8-4E9D84B8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C43592-DCB2-22C5-599D-7F29DFEEC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B8BA2C-21CC-FDFD-75CC-E1A46D244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E166B-7320-DC26-C5E7-D88FF1CCB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63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B42EF-D677-FB73-2093-A4533C463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515226-5D38-47F1-4B74-FD5E44F82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6ACC6E-23D1-589E-C9F9-4E864073D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00FE4-C902-7719-FBBB-8E280B52C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06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826A8-0970-C2F5-1A1D-705578ABE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753ED5-FAA8-CEB5-173A-97A88B5AB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7E6EBF-D33B-DA25-3D2D-E267963D1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B4DCB-C022-B3D4-3B96-9B46A86A8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2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287A2-F834-34FC-0CB9-9C3436B78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420355-B518-508E-1E89-0D5DAB693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647095-6496-77F4-17A6-AB08F52B0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FA35D-E9A9-55EC-6189-CACB8F97A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478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48753-E3CF-0D4E-2D50-AA17C02E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D8FE38-746F-AB51-23E3-182A1A497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BE35AB-FD20-E8DB-4649-9466C352D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46DC5-DBA4-FDB4-FF6D-9001708A4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18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18F71-D34A-2593-7792-9C3E0B812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B065C9-9155-AE6A-B216-7F304F41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BEBBE6-5D4E-C585-411B-B54B74376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086D1-0759-5CA2-D19D-7F4CA9702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1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EC513-2560-B892-DEB5-B6ED3FE1A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43AB21-E5BE-CDFC-6C27-2786A6124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35D3D2-4CCE-5DB0-29E3-7B3A94CF3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CAE2C-899D-62E8-8DC6-D9FD5CED5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85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5B54-A51A-B4D8-4DA9-EF96AC0F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F7C6D5-59FF-51B6-0914-041E241F8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95E7CE-3086-70D1-3638-8FBEF1B5E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83C54-CB1C-9B5D-1D27-E5177E154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14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ABAF2-CCA4-02F7-E2F3-CBBC70FAD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131346-12B0-FA18-7BCB-2728E7383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74B1D0-31A7-898A-79CF-516784F35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1C0794-054F-29F0-16FE-2027C26BC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85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93CA-4677-1B41-B115-7A7C0A1A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FC9C6-C5BE-6A3B-EF01-2D1C505C5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2C056-BC86-1273-81A4-58A9D37FC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20C495-ECE2-225B-303D-B32A48AC9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8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99774-0565-272E-1336-F6330DCA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92EE07-5873-0126-300F-DACA87C7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414F25-9408-991B-95CC-24D200366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CE3EB-C4D1-055A-4ECB-189893714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6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BBBFF-A122-918A-CF4F-BF2CAFD03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448D85-EF50-9D73-8787-C3151FD58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68B2C4-6416-8E84-3B4D-16D9FB0D9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62B065-5A01-3A26-49ED-921A97250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5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5E07-0E73-D82D-6BB2-6F69FABAF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0FB131-8BEF-7730-8194-70FC90380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12096B-205E-031E-7BFB-9FC035E46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821E08-32F6-D48B-5E87-B6E9134C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0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FB4D-8B93-7AF9-5B13-56E89924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1104F6-2E68-3106-BD1D-EBF92A433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85C761-5194-872A-18C7-6F6D13266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A7EAA-CE54-E309-F2A1-AB9639300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0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13CF-D59A-DA80-A886-8B7F35913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698692-40BE-9ECD-80A3-64E37A1BD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7E831A-7CD4-6F2C-34CB-A4FF86285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C653F-5355-674D-F537-10DF545DD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78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eongwonHam/R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SLAM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위한</a:t>
            </a:r>
            <a:b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</a:rPr>
              <a:t>Mapping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 효율 최적화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77832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2025.12.05.</a:t>
            </a: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120250323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남규범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120250654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함형원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https://github.com/HyeongwonHam/RL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84909-09FD-3D62-FC15-87467AE0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A51B3E-443A-F5CE-1B46-819C4353170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3A0D54A-2C35-9C64-7D56-74B82C49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900" b="1" spc="-150" dirty="0">
                <a:solidFill>
                  <a:schemeClr val="accent4">
                    <a:lumMod val="50000"/>
                  </a:schemeClr>
                </a:solidFill>
              </a:rPr>
              <a:t>R-PPO(Recurrent PPO, 2D)</a:t>
            </a:r>
            <a:endParaRPr lang="ko-KR" altLang="en-US" sz="29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B40E5-D567-A887-89AC-BA97E531714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C61188-152F-FB29-5549-D468204BB5F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0960FBE-FFDE-68FA-131C-34343801AB18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GRU(Gated Recurrent Unit)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도입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state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통해 장기 기억 유지 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context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기억함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학습 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16 step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단위로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BPTT(Backpropagation Through Time)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수행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(RNN)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38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Recurrent layer: GRU cell(38 → 256)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71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C999C-B6C6-829F-521C-FB3299A79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D1CF251-27BF-DDEB-D2CF-1004E08EEFB5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586A33F0-2A58-1D4B-1B03-499ACC50D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900" b="1" spc="-150" dirty="0">
                <a:solidFill>
                  <a:schemeClr val="accent4">
                    <a:lumMod val="50000"/>
                  </a:schemeClr>
                </a:solidFill>
              </a:rPr>
              <a:t>R-PPO(Recurrent PPO, 2D)</a:t>
            </a:r>
            <a:endParaRPr lang="ko-KR" altLang="en-US" sz="29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32339-F976-DBDB-99E1-DAEBAD56632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EAAFFB4-8FFE-6AE3-E500-CC99550A8319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0FF3466-B037-056E-DD22-B0C853ED1609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GRU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 state(256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Tanh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GRU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 state(256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Tanh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80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D275E-FAB8-A390-37A9-8DB48888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ADA771C-AF68-E0DE-1256-9DF8CEF3E67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953E81DB-8E44-2C61-53EA-2B004562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C-PPO(CNN PPO, 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F761C-CA70-25FB-2E41-E18737353232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7DB8748-FD1D-1ADB-95EB-0C402A081084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1N 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도입하여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데이터에서 시간적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공간적 패턴을 효과적으로 추출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과거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프레임을 통해 에이전트의 순간적인 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가속도와 주변 환경의 변화 파악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(1D CNN)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채널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* 38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Convolution layer(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kernal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size: 3, stride: 2)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8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conv1: 4 → 64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8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conv2: 64 → 128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8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conv1: 128 → 128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flatten: 640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5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FB7CA-EE96-28B7-9470-2387E4AE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594693-7CA1-4AD1-2B02-12D5871295D0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F0B5CFA4-D0A0-9D3D-1251-9ECCA219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C-PPO(CNN PPO, 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7AECC-AC7C-CF00-0412-66CF8E083D52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6B24DA8-EBEE-A5D5-5DD2-BACE9B0432F1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640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layer(512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+ Tanh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640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layer(512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05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0E77-DB8D-DF30-D1EA-FB27FD0AC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5D0B34-E919-4525-4F2C-758E795FB78B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3A16700-7DB4-F3EC-F541-5869BB07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Hyperparameter(2D)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0BFF6-2A83-7807-6EA1-D0343B87500A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F119BB40-FFED-9FE7-E357-22253A5A14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018970"/>
              </p:ext>
            </p:extLst>
          </p:nvPr>
        </p:nvGraphicFramePr>
        <p:xfrm>
          <a:off x="350715" y="2248427"/>
          <a:ext cx="8434176" cy="354814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05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478675155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1865101154"/>
                    </a:ext>
                  </a:extLst>
                </a:gridCol>
              </a:tblGrid>
              <a:tr h="405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파라미터 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H-PPO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Discount factor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Learning</a:t>
                      </a:r>
                      <a:r>
                        <a:rPr lang="ko-KR" altLang="en-US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rate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PPO</a:t>
                      </a:r>
                      <a:r>
                        <a:rPr lang="ko-KR" altLang="en-US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clip range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0.2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Update interval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2048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2048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2048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4096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정책 업데이트 주기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K-epochs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Batch size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N/A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512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115387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Entropy coefficient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0.025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탐험 장려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4319496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Frame stack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393601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Sequence length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BPTT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5946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212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0C538-37A1-F18E-395E-F3C74FA8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FF383D6-01B1-F209-1632-2EF8EAF5A022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063C86F-62F5-AD54-8E2C-50A3843F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RPPO 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8395F-6C2A-0A17-CDC9-25A7E750B9C0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6CD46FC-77D7-6A2E-4CD3-B7DF252C4A1E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(CNN, GRU)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(8, 32, 32)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Frame-Stack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CNN : (Conv 2D*3 -&gt; Linear -&gt; 512)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Recurrent layer: GRU cell(512 → 384)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hidden_dim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→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 → 5 (Discrete Action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logits)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hidden_dim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→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 → 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312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FD6C6-11D0-986A-DEA3-7E6299A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0DEB4D-FE19-D855-D564-76E05272478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524DE44-A022-0CE0-74F2-0AA0C839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CPPO 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4DBF4-1B4C-2373-611C-54D71BD3DF0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95C4A3-8CA2-D62B-0A9E-A895458FB54F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Conv2d: in 8 → 64, kernel 3, stride 2, padding 1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Conv2d: 64 → 128, kernel 3, stride 2, padding 1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Conv2d: 128 → 128, kernel 3, stride 2, padding 1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Flatten → Linear →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→ 512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feature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-&gt;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-&gt;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512→5 (Discrete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5-action logits)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512→1 (state value)</a:t>
            </a:r>
          </a:p>
        </p:txBody>
      </p:sp>
    </p:spTree>
    <p:extLst>
      <p:ext uri="{BB962C8B-B14F-4D97-AF65-F5344CB8AC3E}">
        <p14:creationId xmlns:p14="http://schemas.microsoft.com/office/powerpoint/2010/main" val="4019672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B21F0-78C3-CE11-5449-7F13B959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0A8635-B64E-E385-B299-D23878D6C9F9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3E299AA2-97B5-38E2-4934-171528ED9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Hyperparameter(3D)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ED487-DE52-9D41-730F-F5BE6137ECC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7C6E245D-3DAC-1603-FF7F-9660FC9CA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009709"/>
              </p:ext>
            </p:extLst>
          </p:nvPr>
        </p:nvGraphicFramePr>
        <p:xfrm>
          <a:off x="1543790" y="1977144"/>
          <a:ext cx="5622784" cy="354814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05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478675155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1865101154"/>
                    </a:ext>
                  </a:extLst>
                </a:gridCol>
              </a:tblGrid>
              <a:tr h="405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파라미터 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Discount factor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Learning</a:t>
                      </a: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rate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1e-4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1e-4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Adam Optimizer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PPO</a:t>
                      </a:r>
                      <a:r>
                        <a:rPr lang="ko-KR" altLang="en-US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clip range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Update interval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4096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4096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정책 업데이트 주기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K-epochs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Batch size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512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512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115387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Entropy coefficient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0.025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탐험 장려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4319496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Frame stack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393601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Sequence length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5946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488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32EE1-890B-EF08-6455-2DF300320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9A5043-59AE-6C2C-FE98-073B6E9CE5D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2223936B-F0DA-50AE-A368-E42F43BF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3B12C-754B-CA15-0CC8-9B46054A2240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DB7E731-904B-15DC-525F-ABCCB3DA037F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169C33-8A52-455C-B9DF-78FD8292A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824997"/>
              </p:ext>
            </p:extLst>
          </p:nvPr>
        </p:nvGraphicFramePr>
        <p:xfrm>
          <a:off x="497330" y="2276872"/>
          <a:ext cx="7988973" cy="4192357"/>
        </p:xfrm>
        <a:graphic>
          <a:graphicData uri="http://schemas.openxmlformats.org/drawingml/2006/table">
            <a:tbl>
              <a:tblPr/>
              <a:tblGrid>
                <a:gridCol w="2662991">
                  <a:extLst>
                    <a:ext uri="{9D8B030D-6E8A-4147-A177-3AD203B41FA5}">
                      <a16:colId xmlns:a16="http://schemas.microsoft.com/office/drawing/2014/main" val="2144886663"/>
                    </a:ext>
                  </a:extLst>
                </a:gridCol>
                <a:gridCol w="2662991">
                  <a:extLst>
                    <a:ext uri="{9D8B030D-6E8A-4147-A177-3AD203B41FA5}">
                      <a16:colId xmlns:a16="http://schemas.microsoft.com/office/drawing/2014/main" val="1454209271"/>
                    </a:ext>
                  </a:extLst>
                </a:gridCol>
                <a:gridCol w="2662991">
                  <a:extLst>
                    <a:ext uri="{9D8B030D-6E8A-4147-A177-3AD203B41FA5}">
                      <a16:colId xmlns:a16="http://schemas.microsoft.com/office/drawing/2014/main" val="2285830676"/>
                    </a:ext>
                  </a:extLst>
                </a:gridCol>
              </a:tblGrid>
              <a:tr h="231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구분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/>
                        <a:t>2D Simulation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/>
                        <a:t>3D Simulation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90161"/>
                  </a:ext>
                </a:extLst>
              </a:tr>
              <a:tr h="231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환경</a:t>
                      </a:r>
                      <a:endParaRPr lang="en" sz="1050" b="1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 err="1"/>
                        <a:t>Pygame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 err="1"/>
                        <a:t>Pybullet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223192"/>
                  </a:ext>
                </a:extLst>
              </a:tr>
              <a:tr h="926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물리 모델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Kinematics(</a:t>
                      </a:r>
                      <a:r>
                        <a:rPr lang="ko-KR" altLang="en-US" sz="1000" b="1" dirty="0" err="1"/>
                        <a:t>기구학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dirty="0"/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관성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마찰 무시</a:t>
                      </a:r>
                      <a:br>
                        <a:rPr lang="ko-KR" altLang="en-US" sz="1000" dirty="0"/>
                      </a:b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입력 속도가 즉시 변위로 반영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Dynamics(</a:t>
                      </a:r>
                      <a:r>
                        <a:rPr lang="ko-KR" altLang="en-US" sz="1000" b="1" dirty="0"/>
                        <a:t>동역학</a:t>
                      </a:r>
                      <a:r>
                        <a:rPr lang="en-US" altLang="ko-KR" sz="1000" b="1" dirty="0"/>
                        <a:t>)</a:t>
                      </a:r>
                      <a:br>
                        <a:rPr lang="ko-KR" altLang="en-US" sz="1000" dirty="0"/>
                      </a:b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관성</a:t>
                      </a:r>
                      <a:r>
                        <a:rPr lang="en" sz="1000" dirty="0"/>
                        <a:t>, </a:t>
                      </a:r>
                      <a:r>
                        <a:rPr lang="ko-KR" altLang="en-US" sz="1000" dirty="0"/>
                        <a:t>마찰</a:t>
                      </a:r>
                      <a:r>
                        <a:rPr lang="en" sz="1000" dirty="0"/>
                        <a:t> </a:t>
                      </a:r>
                      <a:r>
                        <a:rPr lang="ko-KR" altLang="en-US" sz="1000" dirty="0"/>
                        <a:t>적용</a:t>
                      </a:r>
                      <a:br>
                        <a:rPr lang="ko-KR" altLang="en-US" sz="1000" dirty="0"/>
                      </a:b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급정거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급회전 시 미끄러짐 발생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488948"/>
                  </a:ext>
                </a:extLst>
              </a:tr>
              <a:tr h="926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센서 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en" sz="1050" b="1" dirty="0"/>
                        <a:t>LiDAR)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Ideal Ray-casting</a:t>
                      </a:r>
                      <a:endParaRPr lang="en" sz="1000" dirty="0"/>
                    </a:p>
                    <a:p>
                      <a:pPr>
                        <a:buNone/>
                      </a:pPr>
                      <a:endParaRPr lang="en" sz="1000" dirty="0"/>
                    </a:p>
                    <a:p>
                      <a:pPr>
                        <a:buNone/>
                      </a:pPr>
                      <a:r>
                        <a:rPr lang="en" sz="1000" dirty="0"/>
                        <a:t>- </a:t>
                      </a:r>
                      <a:r>
                        <a:rPr lang="ko-KR" altLang="en-US" sz="1000" dirty="0"/>
                        <a:t>노이즈 없는 거리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- 2</a:t>
                      </a:r>
                      <a:r>
                        <a:rPr lang="en" sz="1000" dirty="0"/>
                        <a:t>D </a:t>
                      </a:r>
                      <a:r>
                        <a:rPr lang="ko-KR" altLang="en-US" sz="1000" dirty="0"/>
                        <a:t>평면 감지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3D Ray-casting</a:t>
                      </a:r>
                      <a:endParaRPr lang="en" sz="1000" dirty="0"/>
                    </a:p>
                    <a:p>
                      <a:pPr>
                        <a:buNone/>
                      </a:pPr>
                      <a:endParaRPr lang="en" sz="1000" dirty="0"/>
                    </a:p>
                    <a:p>
                      <a:pPr>
                        <a:buNone/>
                      </a:pPr>
                      <a:r>
                        <a:rPr lang="en" sz="1000" dirty="0"/>
                        <a:t>- </a:t>
                      </a:r>
                      <a:r>
                        <a:rPr lang="ko-KR" altLang="en-US" sz="1000" dirty="0"/>
                        <a:t>로봇의 기울기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sz="1000" dirty="0"/>
                        <a:t>Pitch/Roll) </a:t>
                      </a:r>
                      <a:r>
                        <a:rPr lang="ko-KR" altLang="en-US" sz="1000" dirty="0"/>
                        <a:t>영향 받음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- 3</a:t>
                      </a:r>
                      <a:r>
                        <a:rPr lang="en" sz="1000" dirty="0"/>
                        <a:t>D Mesh </a:t>
                      </a:r>
                      <a:r>
                        <a:rPr lang="ko-KR" altLang="en-US" sz="1000" dirty="0"/>
                        <a:t>충돌 기반 거리 계산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484699"/>
                  </a:ext>
                </a:extLst>
              </a:tr>
              <a:tr h="61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로봇 모델</a:t>
                      </a:r>
                      <a:endParaRPr lang="ko-KR" altLang="en-US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dirty="0"/>
                        <a:t>단순 원형 에이전트</a:t>
                      </a:r>
                      <a:endParaRPr lang="en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R2D2 (URDF Model)</a:t>
                      </a:r>
                      <a:endParaRPr lang="en" sz="1000" dirty="0"/>
                    </a:p>
                    <a:p>
                      <a:pPr>
                        <a:buNone/>
                      </a:pPr>
                      <a:endParaRPr lang="en" sz="1000" dirty="0"/>
                    </a:p>
                    <a:p>
                      <a:pPr>
                        <a:buNone/>
                      </a:pPr>
                      <a:r>
                        <a:rPr lang="en" sz="1000" dirty="0"/>
                        <a:t>- </a:t>
                      </a:r>
                      <a:r>
                        <a:rPr lang="ko-KR" altLang="en-US" sz="1000" dirty="0" err="1"/>
                        <a:t>차동</a:t>
                      </a:r>
                      <a:r>
                        <a:rPr lang="ko-KR" altLang="en-US" sz="1000" dirty="0"/>
                        <a:t> 구동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sz="1000" dirty="0"/>
                        <a:t>Differential Drive) </a:t>
                      </a:r>
                      <a:r>
                        <a:rPr lang="ko-KR" altLang="en-US" sz="1000" dirty="0"/>
                        <a:t>메커니즘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323480"/>
                  </a:ext>
                </a:extLst>
              </a:tr>
              <a:tr h="628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연구 목적</a:t>
                      </a:r>
                      <a:endParaRPr lang="ko-KR" altLang="en-US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dirty="0"/>
                        <a:t>제안 알고리즘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sz="1000" dirty="0"/>
                        <a:t>H/R-PPO)</a:t>
                      </a:r>
                      <a:r>
                        <a:rPr lang="ko-KR" altLang="en-US" sz="1000" dirty="0"/>
                        <a:t>의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ko-KR" altLang="en-US" sz="1000" b="1" dirty="0"/>
                        <a:t>논리적 유효성 검증 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en" sz="1000" b="1" dirty="0"/>
                        <a:t>PoC)</a:t>
                      </a:r>
                      <a:endParaRPr lang="en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dirty="0"/>
                        <a:t>실제 주행 환경에서의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" sz="1000" b="1" dirty="0"/>
                        <a:t>Sim-to-Real Gap </a:t>
                      </a:r>
                      <a:r>
                        <a:rPr lang="ko-KR" altLang="en-US" sz="1000" b="1" dirty="0"/>
                        <a:t>최소화 및 검증</a:t>
                      </a:r>
                      <a:endParaRPr lang="ko-KR" altLang="en-US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96262"/>
                  </a:ext>
                </a:extLst>
              </a:tr>
              <a:tr h="628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실험 내용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PPO </a:t>
                      </a:r>
                      <a:r>
                        <a:rPr lang="ko-KR" altLang="en-US" sz="1000" dirty="0"/>
                        <a:t>알고리즘별 실험 진행</a:t>
                      </a:r>
                      <a:endParaRPr lang="en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dirty="0"/>
                        <a:t>2D</a:t>
                      </a:r>
                      <a:r>
                        <a:rPr lang="ko-KR" altLang="en-US" sz="1000" dirty="0"/>
                        <a:t> 실험에서 성능이 좋았던</a:t>
                      </a:r>
                      <a:endParaRPr lang="en-US" altLang="ko-KR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R-PPO, C-PPO </a:t>
                      </a:r>
                      <a:r>
                        <a:rPr lang="ko-KR" altLang="en-US" sz="1000" dirty="0"/>
                        <a:t>적용 실험 진행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425654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2F1E4-35CA-A32D-B4C8-F5AAAF144812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알고리즘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Ablation Study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용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Real-Time Simulation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위한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 병행 실험</a:t>
            </a:r>
            <a:endParaRPr kumimoji="0" lang="ko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116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C5603-BAA6-72C7-3299-20D163F1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E0FC797-88C7-CBFF-28DE-7605FC54502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8D9A79FB-EE6C-B599-6EC3-3AABDE39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환경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7DD09-052F-889C-CCAE-C1D4DAC4C9C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14B2212-4ED6-5D73-AAFB-44992C08CB9B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369CA-45A8-7305-C372-7DE4AB63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320" y="3825505"/>
            <a:ext cx="2324687" cy="2421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0AD55FD6-45A7-D0A2-CF3D-397649880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지도 생성</a:t>
                </a:r>
                <a:endParaRPr lang="en-US" altLang="ko-KR" sz="1600" b="1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과적화를 방지하고 탐색 능력 학습을 위해 에피소드마다 새로운 미로를 절차적 생성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2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Recursive backtracker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초기에 모든 그리드 사이에 벽이 있음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Randomized DFS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를 사용하여 방문하지 않은 인접 그리드를 무작위로 선택하여 벽을 제거하고 이동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더 이상 방문할 인접 그리드가 없으면 이전 위치로 돌아가 다시 탐색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완전 미로 생성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2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Openness factor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완전 미로는 실제 환경과 차이가 있음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Openness factor(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3D3C3E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𝛼</m:t>
                    </m:r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)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를 도입하여 미로의 복잡도 조절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미로에서 내부 벽을 탐색하며 확률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rgbClr val="3D3C3E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𝛼</m:t>
                    </m:r>
                  </m:oMath>
                </a14:m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로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벽 제거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0AD55FD6-45A7-D0A2-CF3D-397649880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  <a:blipFill>
                <a:blip r:embed="rId4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74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주제 및 목표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환경 설명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 설명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알고리즘 설명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환경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토의 및 결론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</a:rPr>
              <a:t>목차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D9252C4-464A-D3F3-A825-F493F6420392}"/>
              </a:ext>
            </a:extLst>
          </p:cNvPr>
          <p:cNvCxnSpPr/>
          <p:nvPr/>
        </p:nvCxnSpPr>
        <p:spPr>
          <a:xfrm flipV="1">
            <a:off x="361472" y="440882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C025A-47D0-AD5F-769D-0C16FEEA9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ACD5C6-140D-A723-98DB-C0EA8101713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01F4A37B-F576-1582-F67A-0C9EB771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환경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413A9-FB1F-A804-D221-4DCC4B7FDE93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39D0050-F59D-F39B-D7F0-D3D7F5A1F26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563D40B-8BED-6E9D-302A-ED8924AD892F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센서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Geometric Ray-casting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 중심에서 방출되는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미로의 벽을 연립하여 교점 계산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360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 간격으로 스캔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Mapping &amp; Coverage </a:t>
            </a: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계산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에이전트가 환경을 효과적으로 탐색한 정도 정량화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측정한 거리를  지도로 변환하기 위해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Bresenham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알고리즘 사용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그리드와 에이전트가 센서를 통해 확인한 그리드의 비율 계산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기구학</a:t>
            </a: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및 충돌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선속도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각속도는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0.1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초마다 변위로 변환되어 위치 갱신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에이전트의 반지름을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0.22m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로 설정하여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 중심과 벽의 거리가 반지름보다 작으면 충돌 판정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73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AF63-83D6-A007-1B01-B014CAF1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9B8CC70-620D-EB2D-C32E-4DE36903002A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5AA4F67-E909-E7A1-C341-0C25E219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환경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DC9FF-B4D6-6519-B1BD-EF9EB2355C1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96B776-4FB6-99A2-08EC-06328C48A213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FC54B-B4B3-BB24-5B6A-0E08314B8898}"/>
              </a:ext>
            </a:extLst>
          </p:cNvPr>
          <p:cNvSpPr txBox="1"/>
          <p:nvPr/>
        </p:nvSpPr>
        <p:spPr>
          <a:xfrm>
            <a:off x="364803" y="1282070"/>
            <a:ext cx="6876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환경 구성 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sz="1200" dirty="0"/>
              <a:t>Ray Casting </a:t>
            </a:r>
            <a:r>
              <a:rPr lang="ko-KR" altLang="en-US" sz="1200" dirty="0"/>
              <a:t>기반 라이다 센서와 </a:t>
            </a:r>
            <a:r>
              <a:rPr lang="en-US" altLang="ko-KR" sz="1200" dirty="0"/>
              <a:t>Random Seed </a:t>
            </a:r>
            <a:r>
              <a:rPr lang="ko-KR" altLang="en-US" sz="1200" dirty="0"/>
              <a:t>별 장애물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가벽</a:t>
            </a:r>
            <a:r>
              <a:rPr lang="ko-KR" altLang="en-US" sz="1200" dirty="0"/>
              <a:t> 위치 초기화로 학습 다양성 확보</a:t>
            </a:r>
            <a:endParaRPr lang="ko-US" sz="1200" dirty="0"/>
          </a:p>
        </p:txBody>
      </p:sp>
      <p:pic>
        <p:nvPicPr>
          <p:cNvPr id="5" name="그림 4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551CD2-39FE-BEFB-2B32-8C6165015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8" y="1972661"/>
            <a:ext cx="6876878" cy="43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39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8D4C-8F9A-911F-D4E4-72751E7A8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749438A-7507-FE28-DBF5-52BE462E961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C5FDAFD7-D417-D097-D182-8ED40DA4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Evaluation Metric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BD81F-C7AD-670E-FCC0-42D7A52AD4A2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9F23449-7453-ADF6-6D74-2CA020613E8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FF12E676-F998-2FBE-46A5-10E025FC63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Coverage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전체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그리드와 에이전트가 센서를 통해 확인한 그리드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(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빈 그리드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+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벽 그리드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)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의 비율 계산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D3C3E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Coverage</m:t>
                      </m:r>
                      <m:d>
                        <m:d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dPr>
                        <m:e>
                          <m: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%</m:t>
                          </m:r>
                        </m:e>
                      </m:d>
                      <m: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Count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Total</m:t>
                          </m:r>
                          <m: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Grid</m:t>
                          </m:r>
                          <m: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Cells</m:t>
                          </m:r>
                        </m:den>
                      </m:f>
                      <m: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에이전트가 환경을 얼마나 완벽하게 탐사했는지 표현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100%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에 근접할수록 우수한 성능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D3C3E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Total Return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한 에피소드 동안 에이전트가 얻은 보상의 총합</a:t>
                </a:r>
                <a:endParaRPr lang="en-US" altLang="ko-KR" sz="1200" b="0" i="0" dirty="0">
                  <a:solidFill>
                    <a:srgbClr val="3D3C3E"/>
                  </a:solidFill>
                  <a:latin typeface="Cambria Math" panose="02040503050406030204" pitchFamily="18" charset="0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Return</m:t>
                      </m:r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reward</m:t>
                          </m:r>
                        </m:e>
                      </m:nary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𝑚𝑎𝑝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𝑓𝑟𝑜𝑛𝑡𝑖𝑒𝑟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𝑚𝑜𝑣𝑒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𝑠𝑝𝑖𝑛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𝑡𝑖𝑚𝑒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𝑐𝑜𝑙𝑙𝑖𝑠𝑖𝑜𝑛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200" b="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높은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Return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은 그리드를 많이 확인하고 불필요한 회전이나 정지가 없었음을 의미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(State, Action, Reward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참고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FF12E676-F998-2FBE-46A5-10E025FC6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  <a:blipFill>
                <a:blip r:embed="rId3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9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C1E61-C4D4-EE4F-5606-1E97844A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9AA312C-AD3D-12B3-05B7-9EA7380E564E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368D7946-BA19-DC12-2205-1B93B325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Evaluation Metric(3D)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E6767B-73F7-39EC-F3E3-9C03CDBC361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A95F829-C228-0E07-C1A8-84275064B8FE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29590C-8553-40DE-6104-8D0A6CC0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03503"/>
              </p:ext>
            </p:extLst>
          </p:nvPr>
        </p:nvGraphicFramePr>
        <p:xfrm>
          <a:off x="413658" y="1723832"/>
          <a:ext cx="7546014" cy="4090055"/>
        </p:xfrm>
        <a:graphic>
          <a:graphicData uri="http://schemas.openxmlformats.org/drawingml/2006/table">
            <a:tbl>
              <a:tblPr/>
              <a:tblGrid>
                <a:gridCol w="2515338">
                  <a:extLst>
                    <a:ext uri="{9D8B030D-6E8A-4147-A177-3AD203B41FA5}">
                      <a16:colId xmlns:a16="http://schemas.microsoft.com/office/drawing/2014/main" val="3323557877"/>
                    </a:ext>
                  </a:extLst>
                </a:gridCol>
                <a:gridCol w="1666692">
                  <a:extLst>
                    <a:ext uri="{9D8B030D-6E8A-4147-A177-3AD203B41FA5}">
                      <a16:colId xmlns:a16="http://schemas.microsoft.com/office/drawing/2014/main" val="2454408806"/>
                    </a:ext>
                  </a:extLst>
                </a:gridCol>
                <a:gridCol w="3363984">
                  <a:extLst>
                    <a:ext uri="{9D8B030D-6E8A-4147-A177-3AD203B41FA5}">
                      <a16:colId xmlns:a16="http://schemas.microsoft.com/office/drawing/2014/main" val="1771860453"/>
                    </a:ext>
                  </a:extLst>
                </a:gridCol>
              </a:tblGrid>
              <a:tr h="295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Category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Metric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Interpretation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670733"/>
                  </a:ext>
                </a:extLst>
              </a:tr>
              <a:tr h="87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탐색 능력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Coverage Reward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cov_rew_mean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에피소드 내에서 밝혀낸 전체 지도 면적의 총량</a:t>
                      </a:r>
                    </a:p>
                    <a:p>
                      <a:pPr>
                        <a:buNone/>
                      </a:pPr>
                      <a:b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ko-KR" altLang="en-US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SLAM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궁극적인 목표 달성도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113322"/>
                  </a:ext>
                </a:extLst>
              </a:tr>
              <a:tr h="923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탐색 효율성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Coverage per Step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cov_per_step_mean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 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Step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당 획득한 정보량</a:t>
                      </a:r>
                    </a:p>
                    <a:p>
                      <a:pPr>
                        <a:buNone/>
                      </a:pPr>
                      <a:b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ko-KR" altLang="en-US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 값이 높을수록 최적 경로로 빠르게 탐색했음을 의미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3193"/>
                  </a:ext>
                </a:extLst>
              </a:tr>
              <a:tr h="923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주행 안정성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Collision Rate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col_rew_mean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에피소드 당 충돌 발생 빈도</a:t>
                      </a:r>
                      <a:b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-US" altLang="ko-KR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물리 환경에서의 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Robustness</a:t>
                      </a:r>
                      <a:r>
                        <a:rPr lang="ko-KR" altLang="en-US" sz="1050" b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대변하는 지표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5794"/>
                  </a:ext>
                </a:extLst>
              </a:tr>
              <a:tr h="106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동작 품질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Auxiliary Reward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aux_rew_mean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에이전트가 얼마나 </a:t>
                      </a: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"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안전하고 빠르게</a:t>
                      </a: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”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주행했는지 평가</a:t>
                      </a:r>
                    </a:p>
                    <a:p>
                      <a:pPr>
                        <a:buNone/>
                      </a:pPr>
                      <a:b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ko-KR" altLang="en-US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지연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없는 주행 패턴 분석용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963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995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2CA3-8A22-78AD-9A5F-A0C01437F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2A30577-8963-AB50-3DBC-77F4B74EE9D8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01A86FE-5143-3EE4-3841-A317CFD7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Coverage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29C3B-431B-295C-9CA0-3A7798FACB5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A706E91-0948-0F34-86EE-6A7CCAE67F60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AE6526E-299D-AEEB-2BB9-78335A53A3B7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라인, 그래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699A3D-15A7-F47F-7997-11FAB7CC2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85" y="1959143"/>
            <a:ext cx="7251664" cy="43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F70D-89DF-B5AF-E182-FC6F4D3F9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CE8CE0-38DB-FB29-3D2F-14ED477EE633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87CFD324-6F60-57B1-8F92-64EC9CED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Coverage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C2737-C53C-30DB-EFE6-59672863CBFF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F2EF2E7-5CEE-60D8-DC4A-D56DC2944F4E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D7B26C1-5ACA-F71E-8659-2D88D738163A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C-PPO, R-PPO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학습 시작 후 가장 가파른 곡선을 형성하며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약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250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80%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도달함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RNN(R-PPO)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장기 기억과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1D CNN(C-PPO)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특징 추출이 미로의 구조를 빠르게 파악하고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이전에 방문한 곳을 기억하여 중복 탐색 감소에 결정적인 역할을 한 것을 보여줌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MLP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임에도 불구하고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빠른 초기 학습 속도를 보이며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약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500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80% 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 도달함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입력층의 차원이 작아 최적화가 빠르게 이루어진 것으로 사료됨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예상과 달리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느린 초기 학습 속도를 보이며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최종 성능도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유사하거나 약간 낮은 수준에 머무름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으로 입력층의 차원이 증가하였으나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용량은 동일하여 학습 효율이 저하된 것으로 사료됨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이미 상태에 포함된 이전 행동과 이전 프레임의 정보가 중복되어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이점을 제공하지 못함을 확인함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11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4CA3B-B674-96CE-95AE-102BE5A9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5041215-5548-8871-3111-DDAE8AF27265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9387B90A-C8A2-9171-9AB2-7D5A3ABB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Total Return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426CF-D846-8DBC-AA09-A6965178AA44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D4B98DE-EA90-A8E4-3D26-736A64C4584F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C6C5A3B-912C-E4DA-62BB-9EB1DF6420D7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 descr="텍스트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8EC12F-B895-19B6-6DA0-8AA30E06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7" y="1959901"/>
            <a:ext cx="7250400" cy="43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D2895-52F3-AAEF-F8D4-2397D4E9C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0D60EA6-37D0-7F4B-6CAA-5A8CB431612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73604F87-3382-A137-479D-1B7AE8A2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Total Return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9CBBC-6BF0-3D1D-7BCF-4A551DF4067E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6D4989F-5521-E01A-95D5-A66365ACBF0C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3C3C10D-F638-DACF-6E57-C9D110ABF5E4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C-PPO, R-PPO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그래프에서도 가장 높은 위치를 유지하며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학습 중반 이후 안정적인 흐름을 보임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불필요한 회전이나 충돌을 최소화하여 가장 효율적인 경로로 탐색하는 정책을 학습했음을 보여줌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C-PPO, R-PPO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느리게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상승하며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다른 알고리즘과 비교하여 등락폭이 심함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최종적으로 다른 알고리즘과 유사한 수준의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기록함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느리게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상승함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마찬가지로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오히려 학습을 지연시켰음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42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6E449-8241-1741-5665-0165ADA33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341FD8-E236-84C8-87E9-CF4E6E4A1B20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BAD774F0-C98B-0E5A-9767-865135E0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결과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F14F9-3198-A70C-5A39-86D8260B647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AD4F74F-E093-5511-511C-1A37152CA837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46FC1D1-DFE0-633F-86EF-DF3FFEF1D04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 descr="텍스트, 그래프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4391E7-7262-7684-9551-C002CEB48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15" y="1267207"/>
            <a:ext cx="5122101" cy="3841576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BCAA63E8-3AE7-74AA-3A90-F40D451DE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84" y="4944157"/>
            <a:ext cx="8311158" cy="171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C-PPO(Blue)는 학습 초기부터 가파른 보상 상승세를 보이며 약 5M Step 시점에서 최고 보상 460점에 도달하여, 360점 대를 유지한 R-PPO(Orange) 대비 압도적인 맵 커버리지 성능을 기록함.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이는 물리 엔진(Pybullet) 환경에서 C-PPO의 Wide MLP와 Frame Stacking 구조가 RNN 기반인 R-PPO보다 로봇의 동적 상황과 지역적 특징을 파악하여 빠르게 영역을 확장하는 데 훨씬 유리함을 시사함.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후반부의 일부 변동성에도 불구하고, 최대 탐색 효율(Peak Performance) 기준으로 볼 때 본 연구의 SLAM 문제 해결에는 C-PPO가 가장 적합한 모델임이 입증됨.</a:t>
            </a:r>
            <a:endParaRPr kumimoji="0" lang="ko-US" altLang="ko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454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B078E-6C1C-8240-68DA-D23E91C3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37D7C5-0E8C-D9B7-9F1C-C2DCB4841E4E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3D43328-4D82-2B8C-ED2C-5BEA03B1B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0A2DD-6E0D-0897-FB1B-BA33737AE260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A76A916-10A9-5EB3-E6A1-3AFD39514A8B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B892F78-F53D-7F52-C44C-AD7620C6F8CB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4E6D6A-159D-6B0E-AA26-23D787267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73" y="1177316"/>
            <a:ext cx="4632737" cy="347455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8EDA363-346B-0442-0FAB-C87C159BF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3" y="4821377"/>
            <a:ext cx="8551676" cy="171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C-PPO(Blue)는 최대 14에 달하는 높은 피크(Peak)를 기록하며 R-PPO(Orange) 대비 순간적인 탐색 효율이 월등히 높게 나타남.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rgbClr val="000000"/>
                </a:solidFill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이는 C-PPO가 넓은 미탐사 영역(Frontier)을 발견했을 때 주저 없이 빠르게 진입하여 맵을 확장하는 '폭발적인 탐색 능력'을 보유했음을 보여줌.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rgbClr val="000000"/>
                </a:solidFill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R-PPO가 비교적 낮은 변동폭으로 보수적인 탐색을 수행하는 반면, C-PPO는 높은 변동성을 감수하더라도 단위 시간당 정보 획득량을 극대화하는 전략을 효과적으로 학습하였으며, 이는 신속한 지도 작성이 요구되는 SLAM 미션의 목적에 더 부합하는 특성으로 판단됨.</a:t>
            </a:r>
            <a:endParaRPr kumimoji="0" lang="ko-US" altLang="ko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699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주제 및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C906402-2006-A897-6028-C3C658ADFED5}"/>
              </a:ext>
            </a:extLst>
          </p:cNvPr>
          <p:cNvSpPr txBox="1">
            <a:spLocks/>
          </p:cNvSpPr>
          <p:nvPr/>
        </p:nvSpPr>
        <p:spPr>
          <a:xfrm>
            <a:off x="256544" y="290655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1FBBD2-1011-A007-5721-CAEAD9C18F1A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주제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SLAM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위한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Mapping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효율 최적화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로봇이 새로운 환경에서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SLAM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을 수행할 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효율적으로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맵을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탐사할 수 있는 정책을 강화학습으로 학습한다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기존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PPO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의 한계인 부분 관측성을 해결하기 위해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History-PPO, Recurrent-PPO, CNN-PPO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를 구현하고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성능을 분석한다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351D-CF02-626B-3336-B9344232C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9C4AB99-1554-3002-55E1-99A38FC36F52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CD45CD02-09F6-9E88-5D7C-FB55C99A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70F88-B441-8BAB-A869-5B30F00ED803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A1C99F-F879-DFEB-B00B-9F9E05896232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 descr="텍스트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C9BF7F-31BC-3CAC-F2B0-CFD99787C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36" y="1281052"/>
            <a:ext cx="4737064" cy="355279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F95D9A5-E6FD-0649-AC0B-62536E9C7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03" y="5059108"/>
            <a:ext cx="8779197" cy="14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R-PPO(Orange)는 학습 전 구간에서 최저점인 -8.0에 머무르며 대부분의 에피소드가 충돌로 종료되는 양상을 보임.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반면 C-PPO(Blue)는 간헐적으로 그래프가 -7.5 구간까지 상승하는 모습을 보이는데, 이는 에이전트가 충돌을 회피하고 에피소드를 끝까지 생존하는 빈도가 상대적으로 높았음을 나타냄.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관성으로 인한 미끄러짐이 심한 물리 엔진 환경에서, RNN 기반의 R-PPO보다는 즉각적인 관측에 반응하는 MLP 구조의 C-PPO가 장애물 회피 능력을 더 효과적으로 학습하여 물리적 안전성 확보에 유리한 것으로 해석됨.</a:t>
            </a:r>
            <a:endParaRPr kumimoji="0" lang="ko-US" altLang="ko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9747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EF33C-3427-81D9-E418-6B81844F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6C1C74C-6F33-8C16-0C9E-CF0815CFA343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5D9C7DA-723B-9730-8E99-D3CBB672C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BFB62-AA36-E83D-8F32-8EAD4B355DD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E8FD26C-2AAF-8517-A164-C23B6045F9DE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그래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3BF9F1-3555-43F2-0A77-4E456CD49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36" y="1281052"/>
            <a:ext cx="4765040" cy="357378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A0ACC38-E098-A8AF-FF2B-8E2D90B32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7" y="4734342"/>
            <a:ext cx="734440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C-PPO(Blue)는 학습 중반(약 500만 Step)까지 보상이 급격히 상승하여 최고 260점에 도달하는 뚜렷한 피크(Peak)를 형성함. 이후 점진적으로 하락하여 150~175점 구간에서 등락을 반복함.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R-PPO(Orange는 학습 전 구간에 걸쳐 130~150점 내외의 박스권에 머무르며, 큰 상승이나 하락 없이 일정한 수준을 유지하는 평탄한 양상을 보임.</a:t>
            </a:r>
            <a:endParaRPr kumimoji="0" lang="en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Auxiliary Reward가 '안전하고 트인 곳으로 빠르게 이동'할수록 높아지는 지표임을 감안할 때, C-PPO는 학습 초중반에 장애물이 없는 개방된 공간을 찾아 고속으로 주행하는 탐색 정책'을 효과적으로 학습했음을 보여줌.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반면 R-PPO는 보상의 변화가 거의 없는 것으로 보아, 고속 주행보다는 저속으로 안전하게 이동하거나 제자리 회전 비중이 높은 신중한기동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을 고수한 것으로 해석됨. 이는 C-PPO가 R-PPO보다 월등히 높은 맵 커버리지 속도를 기록한 원인과도 직결됨.</a:t>
            </a:r>
          </a:p>
        </p:txBody>
      </p:sp>
    </p:spTree>
    <p:extLst>
      <p:ext uri="{BB962C8B-B14F-4D97-AF65-F5344CB8AC3E}">
        <p14:creationId xmlns:p14="http://schemas.microsoft.com/office/powerpoint/2010/main" val="50116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9B4A-71C8-CCEF-50D4-76D62A23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545750A-C593-F538-4A43-1E8D65B08218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7A06CD67-5700-9D9B-9258-73EED5C4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DA247-2E52-1226-EB4F-1B2598B54205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54F52C-7A43-5999-850A-BBE2421B8E23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그래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2AC3D4-C33F-1E8A-2637-DF75CB97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36" y="1281052"/>
            <a:ext cx="4765040" cy="357378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FB59C68-F061-F804-47CE-858C8C96D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7" y="4734342"/>
            <a:ext cx="734440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C-PPO(Blue)는 학습 중반(약 500만 Step)까지 보상이 급격히 상승하여 최고 260점에 도달하는 뚜렷한 피크(Peak)를 형성함. 이후 점진적으로 하락하여 150~175점 구간에서 등락을 반복함.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R-PPO(Orange는 학습 전 구간에 걸쳐 130~150점 내외의 박스권에 머무르며, 큰 상승이나 하락 없이 일정한 수준을 유지하는 평탄한 양상을 보임.</a:t>
            </a:r>
            <a:endParaRPr kumimoji="0" lang="en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Auxiliary Reward가 '안전하고 트인 곳으로 빠르게 이동'할수록 높아지는 지표임을 감안할 때, C-PPO는 학습 초중반에 장애물이 없는 개방된 공간을 찾아 고속으로 주행하는 탐색 정책'을 효과적으로 학습했음을 보여줌.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반면 R-PPO는 보상의 변화가 거의 없는 것으로 보아, 고속 주행보다는 저속으로 안전하게 이동하거나 제자리 회전 비중이 높은 신중한기동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을 고수한 것으로 해석됨. 이는 C-PPO가 R-PPO보다 월등히 높은 맵 커버리지 속도를 기록한 원인과도 직결됨.</a:t>
            </a:r>
          </a:p>
        </p:txBody>
      </p:sp>
    </p:spTree>
    <p:extLst>
      <p:ext uri="{BB962C8B-B14F-4D97-AF65-F5344CB8AC3E}">
        <p14:creationId xmlns:p14="http://schemas.microsoft.com/office/powerpoint/2010/main" val="2698593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A0884-AE95-78C8-C6B6-7EEFE9E79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CC3B16C-4DB8-D7E7-7375-18130382A87A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1DC4B95E-78F5-44DE-ABFE-B0616784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결론 및 보완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2D0FC-5933-7D81-4576-E1E0DE5218E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8AB843A-B07A-A9E4-8A97-674D4F5F12D0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89029B1-EAF5-F618-C817-EE14919DEAB8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SLAM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부분 관측성을 해결하기 위해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변형인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성능을 분석함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1D 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통해 데이터에서 시간적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공간적 특징을 추출하여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coverage, total return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모든 면에서 우수한 성능을 보임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미로 환경에서 에이전트가 자신의 위치와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context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이해함에 있어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효과적임을 시사함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R-PPO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GRU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통해 데이터를 효과적으로 학습하여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마찬가지로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coverage, total return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모든 면에서 우수한 성능을 보임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미로의 분기점이나 루프를 기억함에 강점을 보임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과거 프레임을 단순히 연결하는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는 예상과 달리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학습 속도가 느리며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성능도 개선되지 못함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Curse of dimensionality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최적화를 방해하고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누적된 정보가 판단에 기여하지 못한 것으로 판단됨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가벼운 신경망으로 생각보다 준수한 성능을 보였지만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메모리의 부재로 성능의 등락폭이 심한 것을 확인함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225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7A11-AFDA-D464-B54B-7D6CC78D5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FC254-7DDB-1529-6AD0-84154E86506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EBDFA66-E5F7-49FF-C59D-7D9DD9E5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결론 및 보완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874E0-AB87-4919-22AE-F6E65192C72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BFB64EA-D24C-DD06-4BE2-F0D05D9E1E8A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2C988B6-3A23-DCCF-74F6-FD61AAEE0934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실험에서 다음과 같은 한계를 파악하고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향후 연구 방향을 제안함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최적화 및 차원 축소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입력층의 차원이 증가하였으나 신경망의 용량이 제한적이어서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Curse of dimensionality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겪음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단순히 데이터를 연결하는 것 대신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Autoencodoer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1D 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사용하여 각 프레임의 특징을 추출하고 결합하거나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Attention mechanism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도입하여 과거 프레임 중 중요한 시점에 가중치를 두는 방법으로 개선해야 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이상과 현실 간의 괴리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현재 환경은 노이즈가 없는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사용하고 있지만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실제 환경에서는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Gaussian noise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포함되며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반사 등 다양한 불확실성이 존재함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환경에 노이즈와 </a:t>
            </a: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결측을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의도적으로 추가하여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불완전한 데이터에도 강인한 정책을 학습하도록 개선해야 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Localization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의존성 부재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현재 시스템은 시뮬레이션의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Ground truth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기반으로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Coverage,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계산함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실제 환경에서는 로봇이 스스로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Localization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해야 하므로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위치 오차가 발생할 수 있음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위치에 노이즈를 추가하거나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에이전트의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Odometry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만으로 지도를 작성하고 위치를 보정하도록 목표를 고도화해야 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동적 환경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정적 환경을 넘어 이동하는 장애물이 존재하는 환경에서도 실험이 필요함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145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333BF-789F-D155-8AC9-9F35F216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7794BD-1D4E-F9F6-B503-F3AFA5BBDBB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7D6C6CE-32AB-1421-6820-23C8E559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결론 및 보완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(3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43216-734B-AD18-DE27-8E2C171B6A3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8130466-ACEB-346B-F132-FE9C990483C8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8835E11-44F1-08CB-B64E-3D1E099A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93" y="4394579"/>
            <a:ext cx="734440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위 사진은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C-PPO, R-PPO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각각이 만든 지도의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Best Case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들임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C-PPO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는 미지 영역을 적극 탐색하여 상대적으로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R-PPO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대비 지도 전체의 윤곽을 완성함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로봇의 가속도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회전을 실제 물리환경에서 제어할 때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C-PPO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Frame Stacking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이 효율적인 것으로 보임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altLang="ko-KR" sz="1200" dirty="0">
                <a:solidFill>
                  <a:srgbClr val="000000"/>
                </a:solidFill>
                <a:latin typeface="+mn-ea"/>
              </a:rPr>
            </a:b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또한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Auxiliary Reward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에서 관측하였듯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R-PPO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는 과거 충돌 기억에 과하게 의존하여 상대적으로 소극적인 탐색 전략을 학습한 것으로 보임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en-US" altLang="ko-KR" sz="12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Pybullet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의 상대적으로 긴 처리시간으로 인해 최적에 가까운 </a:t>
            </a:r>
            <a:r>
              <a:rPr kumimoji="0" lang="ko-KR" altLang="en-US" sz="12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하이퍼파라미터를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탐색하지 못 한 점이 아쉬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움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으로 남음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또한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SLAM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에서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Localization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부분은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simulator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Ground Truth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제공받은 점 또한 추후 개선할 점임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  <a:endParaRPr kumimoji="0" lang="ko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 descr="도표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8D3B70-B5D0-5A0F-E06C-ACBD0858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747" y="1693826"/>
            <a:ext cx="2123657" cy="2123657"/>
          </a:xfrm>
          <a:prstGeom prst="rect">
            <a:avLst/>
          </a:prstGeom>
        </p:spPr>
      </p:pic>
      <p:pic>
        <p:nvPicPr>
          <p:cNvPr id="12" name="그림 11" descr="도표, 스크린샷, 라인, 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F8F181-087A-7919-B3CF-F229E8004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99" y="1693826"/>
            <a:ext cx="2123657" cy="21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B3000-89B3-338D-8F02-4A6CD4C7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F9D7770-6634-90E7-AB6E-C6DABA169EF5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7E135C7-F1F3-A7CA-3039-028245F3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State, Action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Reward(2D)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F4804-6173-DAC9-B4BB-F98729C9AA1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F4AC8FB-40A6-80DE-652C-33E1E92273D7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알고리즘의 학습 속도와 현실성을 검증하기 위해 두 가지 환경을 구성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Font typeface="Arial" pitchFamily="34" charset="0"/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Font typeface="Arial" pitchFamily="34" charset="0"/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State Space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에이전트의 상태는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38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차원의 연속적인 값으로 정의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LiDAR(36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 중심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360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 방향의 거리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최대 거리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4). 0~1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로 정규화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이전 행동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이전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step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선속도와 각속도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Action Space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에이전트의 행동은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차원의 연속적인 값으로 정의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선속도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-1~1(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최대 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0.8 *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그리드 크기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각속도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-1~1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266ECD2-48EF-2C89-AA9D-3893B870D3BD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12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6D6C-6D0D-A3CD-07CD-640A207B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815D511-9813-2B1B-A799-505F684CFA4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0F92F64-90AB-8D8B-FA8F-63352A7D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State, Action, Reward(2D)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DF51F-1D10-61E4-573B-ECB6CD9DDF49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13CB75A4-8684-2B4D-66CB-292DF23A48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44" y="1370254"/>
                <a:ext cx="8470547" cy="47876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US" altLang="ko-KR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Reward</a:t>
                </a:r>
                <a:endParaRPr lang="en-US" altLang="ko-KR" sz="1200" b="1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탐사 효율과 안정성을 달성하기 위해 다음과 같은 보상을 설계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𝑚𝑎𝑝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𝑓𝑟𝑜𝑛𝑡𝑖𝑒𝑟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𝑚𝑜𝑣𝑒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𝑠𝑝𝑖𝑛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𝑡𝑖𝑚𝑒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𝑚𝑎𝑝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새롭게 탐사한 그리드에 비례하여 보상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새로운 그리드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* 0.3)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𝑓𝑟𝑜𝑛𝑡𝑖𝑒𝑟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 err="1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미탐사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그리드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(frontier)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와 거리가 줄어들수록 보상 부여</a:t>
                </a:r>
                <a:b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</a:b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                ((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현재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step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에서 가장 가까운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frontier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사이의 거리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–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이전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step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에서 가장 가까운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frontier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사이의 거리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) * 5)</a:t>
                </a:r>
                <a:endParaRPr lang="en-US" altLang="ko-KR" sz="1200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𝑚</m:t>
                        </m:r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𝑜𝑣𝑒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stuck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(-0.5)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𝑠𝑝𝑖𝑛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과도한 회전 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(-0.05)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𝑡𝑖𝑚𝑒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step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당 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(-0.01)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벽 충돌 시 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(-1)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13CB75A4-8684-2B4D-66CB-292DF23A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44" y="1370254"/>
                <a:ext cx="8470547" cy="4787620"/>
              </a:xfrm>
              <a:prstGeom prst="rect">
                <a:avLst/>
              </a:prstGeom>
              <a:blipFill>
                <a:blip r:embed="rId3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A3DBE0B-6C42-ADD9-3047-E5F5E874C332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38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B4664-A957-076D-261F-632B799B1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CF60254-D9C2-FFC7-39D6-F5B8A55E8156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53029B4-1D03-991F-4C06-1E0682BA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State, Action, Reward(3D)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F0EBA-5122-E9FF-5F97-FE8D1A884EFC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ECC2FD3-DA28-3B74-2075-07C853813FF5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D8B6F8B-34CB-0C15-D056-DF999FD0B98B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B1209-E24D-C9FC-308C-43B99C1E0055}"/>
              </a:ext>
            </a:extLst>
          </p:cNvPr>
          <p:cNvSpPr txBox="1"/>
          <p:nvPr/>
        </p:nvSpPr>
        <p:spPr>
          <a:xfrm>
            <a:off x="364803" y="1370254"/>
            <a:ext cx="7550332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State Space</a:t>
            </a:r>
          </a:p>
          <a:p>
            <a:endParaRPr lang="en-US" altLang="ko-KR" sz="14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Channels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(2-Channel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Occupancy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LiDAR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센서 데이터를 변환하여 장애물 및 점유 영역 표현.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Visit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로봇 중심의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Visit History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회전/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크롭하여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Frame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Stacking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=4):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과거 4개의 프레임을 채널 방향으로 누적.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 입력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텐서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형태: (8, 32, 32)(2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channels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frames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목적: 로봇의 이동 속도, 가속도, 회전 상태 등 동적 정보를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CNN이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학습하도록 유도.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Action Space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Forward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(0): 직진 (탐색 속도 유지)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Forward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(1): 좌측 완만하게 주행 (경로 수정)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Forward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Right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(2): 우측 완만하게 주행 (경로 수정)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Spin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(3): 제자리 좌회전 (막힌 길 탈출/방향 전환)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Spin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Right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(4): 제자리 우회전 (막힌 길 탈출/방향 전환)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선택된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Action을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선속도와 각속도로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변환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Differential Drive Kinematics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 바퀴 속도로 매핑하여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PyBullet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시뮬레이션에 사용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179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7173-6C4F-C538-F400-921CB2D71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932FA4D-798A-9718-F25F-35885730705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2D3EE9FB-B91F-8CC2-C77C-B4065AE3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State, Action, Reward(3D)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1E211-6940-7171-77E9-57C70DAA0BEA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91DEB91-B9BE-3DC9-0D36-A0573ADF01B1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2B0545F-B223-13CC-7A1E-D989EB694DB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66EBD-385A-D183-5120-1E08C779B800}"/>
              </a:ext>
            </a:extLst>
          </p:cNvPr>
          <p:cNvSpPr txBox="1"/>
          <p:nvPr/>
        </p:nvSpPr>
        <p:spPr>
          <a:xfrm>
            <a:off x="364803" y="1370254"/>
            <a:ext cx="75503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핵심 탐색 보상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Coverage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미탐험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지역(Frontier) 방문 시 격자당 +0.1 부여 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Stagnation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정보 획득 실패 시, 시간 경과에 비례하여 벌점 가중.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Local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Optima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탈출 유도.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Terminal (종료 조건):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Success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전체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맵의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45% 이상 방문 시 +5.0 (보너스).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Failure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충돌(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Collision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또는 전복 시 -10.0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패널티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주행 보조 보상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Auxiliary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Navigation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Objective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희소한 탐색 보상을 보완하고 매끄러운 주행을 유도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Shaping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Safety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&amp;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Clearance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장애물 거리(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d_min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)와 전방 개방성(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mean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)을 기반으로 안전 점수 산출.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Velocity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Guidance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"안전하고 넓은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곳"에서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"빠르게" 이동할수록 높은 가중치 부여.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Context-Aware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Rotation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장애물 근접 시: 회전(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Spin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보너스 부여 (회피 유도).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개방된 공간: 불필요한 회전에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패널티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부여 (직진 유도).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916E50-5372-3C29-853D-F753315E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58" y="3873643"/>
            <a:ext cx="2150951" cy="5807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F84D40-F4B9-A0FC-EE84-E3ECAAB6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445" y="4350265"/>
            <a:ext cx="2307379" cy="564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16A704-528E-20F1-7E85-EC4A8851F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47" y="5155975"/>
            <a:ext cx="396295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F172E-D7D9-9E5F-C138-A4CF96CF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4BF819-75F7-484E-E962-F4223279DCF9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D2055F9-6013-239A-BC3D-1F30315CB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2325F-7DB5-8B25-B8A1-533D04A00AD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B2E611-595C-3618-BDC1-2E5456A731AD}"/>
              </a:ext>
            </a:extLst>
          </p:cNvPr>
          <p:cNvSpPr txBox="1">
            <a:spLocks/>
          </p:cNvSpPr>
          <p:nvPr/>
        </p:nvSpPr>
        <p:spPr>
          <a:xfrm>
            <a:off x="259795" y="1631109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CF9AA74-4583-ED19-8473-D100302C569E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F7B5B5A-FD57-3F21-E1B1-ACC874D68C7D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Markov property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기반 모델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이전에 방문했던 위치를 인식하지 못하고 같은 구간을 반복하는 현상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(looping)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발생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신경망 구조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(MLP)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Actor Network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입력층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38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(LiDAR 36 +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이전 행동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ully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connected layer(256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유닛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활성화 함수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Tanh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출력층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선속도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각속도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Critic Network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입력층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38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은닉층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Fully connected layer(256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유닛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활성화 함수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Tanh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출력층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(value)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24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91A4A-1608-BE87-A754-1460A8DB2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ECE0C3-D3C1-722B-CA2E-37ABF0243A6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0F2AA6F4-6A0D-643B-FADA-493BB98D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 err="1">
                <a:solidFill>
                  <a:schemeClr val="accent4">
                    <a:lumMod val="50000"/>
                  </a:schemeClr>
                </a:solidFill>
              </a:rPr>
              <a:t>Histroy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-based PPO, 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18DC9-49E5-C82F-EAAD-464BC39C025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AD74711-278C-84FE-284D-915CBB0938AA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DEDEE-0A79-54A6-FAF0-AB54E315912B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단일 프레임의 한계를 보완하기 위해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사용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프레임을 사용하여 에이전트의 순간적인 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가속도 파악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(Expanded MLP)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Network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114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(38 * 3)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활성화 함수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Tanh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함수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Network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114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활성화 함수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Tanh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23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4168</TotalTime>
  <Words>3369</Words>
  <Application>Microsoft Office PowerPoint</Application>
  <PresentationFormat>화면 슬라이드 쇼(4:3)</PresentationFormat>
  <Paragraphs>567</Paragraphs>
  <Slides>36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Cambria Math</vt:lpstr>
      <vt:lpstr>맑은 고딕</vt:lpstr>
      <vt:lpstr>나눔고딕</vt:lpstr>
      <vt:lpstr>Wingdings</vt:lpstr>
      <vt:lpstr>나눔고딕</vt:lpstr>
      <vt:lpstr>Arial</vt:lpstr>
      <vt:lpstr>Office 테마</vt:lpstr>
      <vt:lpstr>SLAM을 위한 Mapping 효율 최적화</vt:lpstr>
      <vt:lpstr>목차</vt:lpstr>
      <vt:lpstr>프로젝트 주제 및 목표</vt:lpstr>
      <vt:lpstr>State, Action, Reward(2D)</vt:lpstr>
      <vt:lpstr>State, Action, Reward(2D)</vt:lpstr>
      <vt:lpstr>State, Action, Reward(3D)</vt:lpstr>
      <vt:lpstr>State, Action, Reward(3D)</vt:lpstr>
      <vt:lpstr>PPO(2D)</vt:lpstr>
      <vt:lpstr>H-PPO(Histroy-based PPO, 2D)</vt:lpstr>
      <vt:lpstr>R-PPO(Recurrent PPO, 2D)</vt:lpstr>
      <vt:lpstr>R-PPO(Recurrent PPO, 2D)</vt:lpstr>
      <vt:lpstr>C-PPO(CNN PPO, 2D)</vt:lpstr>
      <vt:lpstr>C-PPO(CNN PPO, 2D)</vt:lpstr>
      <vt:lpstr>Hyperparameter(2D)</vt:lpstr>
      <vt:lpstr>RPPO (3D)</vt:lpstr>
      <vt:lpstr>CPPO (3D)</vt:lpstr>
      <vt:lpstr>Hyperparameter(3D)</vt:lpstr>
      <vt:lpstr>실험 설정</vt:lpstr>
      <vt:lpstr>실험 환경(2D)</vt:lpstr>
      <vt:lpstr>실험 환경(2D)</vt:lpstr>
      <vt:lpstr>실험 환경(3D)</vt:lpstr>
      <vt:lpstr>Evaluation Metric(2D)</vt:lpstr>
      <vt:lpstr>Evaluation Metric(3D)</vt:lpstr>
      <vt:lpstr>실험 결과 및 분석(2D) - Coverage</vt:lpstr>
      <vt:lpstr>실험 결과 및 분석(2D) - Coverage</vt:lpstr>
      <vt:lpstr>실험 결과 및 분석(2D) – Total Return</vt:lpstr>
      <vt:lpstr>실험 결과 및 분석(2D) – Total Return</vt:lpstr>
      <vt:lpstr>실험 결과(3D)</vt:lpstr>
      <vt:lpstr>실험 결과 및 분석(3D)</vt:lpstr>
      <vt:lpstr>실험 결과 및 분석(3D)</vt:lpstr>
      <vt:lpstr>실험 결과 및 분석(3D)</vt:lpstr>
      <vt:lpstr>실험 결과 및 분석(3D)</vt:lpstr>
      <vt:lpstr>결론 및 보완(2D)</vt:lpstr>
      <vt:lpstr>결론 및 보완(2D)</vt:lpstr>
      <vt:lpstr>결론 및 보완(3D)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남규범</cp:lastModifiedBy>
  <cp:revision>108</cp:revision>
  <cp:lastPrinted>2011-08-28T13:13:29Z</cp:lastPrinted>
  <dcterms:created xsi:type="dcterms:W3CDTF">2011-08-24T01:05:33Z</dcterms:created>
  <dcterms:modified xsi:type="dcterms:W3CDTF">2025-12-05T04:39:11Z</dcterms:modified>
</cp:coreProperties>
</file>